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3"/>
  </p:notesMasterIdLst>
  <p:handoutMasterIdLst>
    <p:handoutMasterId r:id="rId4"/>
  </p:handoutMasterIdLst>
  <p:sldIdLst>
    <p:sldId id="256" r:id="rId2"/>
  </p:sldIdLst>
  <p:sldSz cx="9906000" cy="6858000" type="A4"/>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4660"/>
  </p:normalViewPr>
  <p:slideViewPr>
    <p:cSldViewPr snapToGrid="0">
      <p:cViewPr varScale="1">
        <p:scale>
          <a:sx n="111" d="100"/>
          <a:sy n="111" d="100"/>
        </p:scale>
        <p:origin x="1272" y="114"/>
      </p:cViewPr>
      <p:guideLst/>
    </p:cSldViewPr>
  </p:slideViewPr>
  <p:notesTextViewPr>
    <p:cViewPr>
      <p:scale>
        <a:sx n="1" d="1"/>
        <a:sy n="1" d="1"/>
      </p:scale>
      <p:origin x="0" y="0"/>
    </p:cViewPr>
  </p:notesTextViewPr>
  <p:notesViewPr>
    <p:cSldViewPr snapToGrid="0">
      <p:cViewPr varScale="1">
        <p:scale>
          <a:sx n="80" d="100"/>
          <a:sy n="80"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FDEFEDF4-222C-4B69-BE3C-C7F1F7F790A0}" type="datetimeFigureOut">
              <a:rPr kumimoji="1" lang="ja-JP" altLang="en-US" smtClean="0"/>
              <a:t>2024/5/31</a:t>
            </a:fld>
            <a:endParaRPr kumimoji="1" lang="ja-JP" altLang="en-US"/>
          </a:p>
        </p:txBody>
      </p:sp>
      <p:sp>
        <p:nvSpPr>
          <p:cNvPr id="4" name="フッター プレースホルダー 3"/>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61902462-1946-40C9-8B4F-BFED97581CF9}" type="slidenum">
              <a:rPr kumimoji="1" lang="ja-JP" altLang="en-US" smtClean="0"/>
              <a:t>‹#›</a:t>
            </a:fld>
            <a:endParaRPr kumimoji="1" lang="ja-JP" altLang="en-US"/>
          </a:p>
        </p:txBody>
      </p:sp>
    </p:spTree>
    <p:extLst>
      <p:ext uri="{BB962C8B-B14F-4D97-AF65-F5344CB8AC3E}">
        <p14:creationId xmlns:p14="http://schemas.microsoft.com/office/powerpoint/2010/main" val="1159324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43B699DC-5FF5-4E84-A064-72509F28986D}" type="datetimeFigureOut">
              <a:rPr kumimoji="1" lang="ja-JP" altLang="en-US" smtClean="0"/>
              <a:t>2024/5/31</a:t>
            </a:fld>
            <a:endParaRPr kumimoji="1" lang="ja-JP" altLang="en-US"/>
          </a:p>
        </p:txBody>
      </p:sp>
      <p:sp>
        <p:nvSpPr>
          <p:cNvPr id="4" name="スライド イメージ プレースホルダー 3"/>
          <p:cNvSpPr>
            <a:spLocks noGrp="1" noRot="1" noChangeAspect="1"/>
          </p:cNvSpPr>
          <p:nvPr>
            <p:ph type="sldImg" idx="2"/>
          </p:nvPr>
        </p:nvSpPr>
        <p:spPr>
          <a:xfrm>
            <a:off x="1001713" y="1252538"/>
            <a:ext cx="4884737" cy="33813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8975" y="4821238"/>
            <a:ext cx="5510213" cy="394493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517063"/>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02075" y="9517063"/>
            <a:ext cx="2984500" cy="501650"/>
          </a:xfrm>
          <a:prstGeom prst="rect">
            <a:avLst/>
          </a:prstGeom>
        </p:spPr>
        <p:txBody>
          <a:bodyPr vert="horz" lIns="91440" tIns="45720" rIns="91440" bIns="45720" rtlCol="0" anchor="b"/>
          <a:lstStyle>
            <a:lvl1pPr algn="r">
              <a:defRPr sz="1200"/>
            </a:lvl1pPr>
          </a:lstStyle>
          <a:p>
            <a:fld id="{2E01C595-1BFD-47B0-8C0D-711386B36B7B}" type="slidenum">
              <a:rPr kumimoji="1" lang="ja-JP" altLang="en-US" smtClean="0"/>
              <a:t>‹#›</a:t>
            </a:fld>
            <a:endParaRPr kumimoji="1" lang="ja-JP" altLang="en-US"/>
          </a:p>
        </p:txBody>
      </p:sp>
    </p:spTree>
    <p:extLst>
      <p:ext uri="{BB962C8B-B14F-4D97-AF65-F5344CB8AC3E}">
        <p14:creationId xmlns:p14="http://schemas.microsoft.com/office/powerpoint/2010/main" val="43729517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0085B826-AC75-44D4-AD07-262422E711D7}" type="datetime1">
              <a:rPr kumimoji="1" lang="ja-JP" altLang="en-US" smtClean="0"/>
              <a:t>2024/5/31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175884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44F1FE6-692D-4BEC-B0FD-BD3D70A22C15}" type="datetime1">
              <a:rPr kumimoji="1" lang="ja-JP" altLang="en-US" smtClean="0"/>
              <a:t>2024/5/31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1843478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EFCDCC9-A148-472A-A00B-795FDB7A9439}" type="datetime1">
              <a:rPr kumimoji="1" lang="ja-JP" altLang="en-US" smtClean="0"/>
              <a:t>2024/5/31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2659127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9BDCB82-7274-40AE-ACDB-FAC9D1145A8D}" type="datetime1">
              <a:rPr kumimoji="1" lang="ja-JP" altLang="en-US" smtClean="0"/>
              <a:t>2024/5/31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791115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4D021E9-566A-4F4C-8278-D2BA2FCB8D68}" type="datetime1">
              <a:rPr kumimoji="1" lang="ja-JP" altLang="en-US" smtClean="0"/>
              <a:t>2024/5/31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439410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25F30C1-86E6-4213-91E6-FA385C4DC6B9}" type="datetime1">
              <a:rPr kumimoji="1" lang="ja-JP" altLang="en-US" smtClean="0"/>
              <a:t>2024/5/31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2195053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4FB4FE1-00E7-41EE-A715-018CC122C7A4}" type="datetime1">
              <a:rPr kumimoji="1" lang="ja-JP" altLang="en-US" smtClean="0"/>
              <a:t>2024/5/31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319887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BCC072D4-8482-4EC3-A259-6CF4E611BBC6}" type="datetime1">
              <a:rPr kumimoji="1" lang="ja-JP" altLang="en-US" smtClean="0"/>
              <a:t>2024/5/31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507762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BED117-4E7B-4851-B87D-6DB66D3FFEBC}" type="datetime1">
              <a:rPr kumimoji="1" lang="ja-JP" altLang="en-US" smtClean="0"/>
              <a:t>2024/5/31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845835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48F42B5-F0BA-4E1C-8F21-F41994482817}" type="datetime1">
              <a:rPr kumimoji="1" lang="ja-JP" altLang="en-US" smtClean="0"/>
              <a:t>2024/5/31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3526331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469D2E8-5FCC-4A25-8D88-2A06041BC1EF}" type="datetime1">
              <a:rPr kumimoji="1" lang="ja-JP" altLang="en-US" smtClean="0"/>
              <a:t>2024/5/31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152DAA6-1C70-4B7A-B3E9-4C9A473F2EA6}" type="slidenum">
              <a:rPr kumimoji="1" lang="ja-JP" altLang="en-US" smtClean="0"/>
              <a:t>‹#›</a:t>
            </a:fld>
            <a:endParaRPr kumimoji="1" lang="ja-JP" altLang="en-US"/>
          </a:p>
        </p:txBody>
      </p:sp>
    </p:spTree>
    <p:extLst>
      <p:ext uri="{BB962C8B-B14F-4D97-AF65-F5344CB8AC3E}">
        <p14:creationId xmlns:p14="http://schemas.microsoft.com/office/powerpoint/2010/main" val="2994259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6547A6-E67B-4517-A486-BF1A4BA680BB}" type="datetime1">
              <a:rPr kumimoji="1" lang="ja-JP" altLang="en-US" smtClean="0"/>
              <a:t>2024/5/31</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52DAA6-1C70-4B7A-B3E9-4C9A473F2EA6}" type="slidenum">
              <a:rPr kumimoji="1" lang="ja-JP" altLang="en-US" smtClean="0"/>
              <a:t>‹#›</a:t>
            </a:fld>
            <a:endParaRPr kumimoji="1" lang="ja-JP" altLang="en-US" dirty="0"/>
          </a:p>
        </p:txBody>
      </p:sp>
    </p:spTree>
    <p:extLst>
      <p:ext uri="{BB962C8B-B14F-4D97-AF65-F5344CB8AC3E}">
        <p14:creationId xmlns:p14="http://schemas.microsoft.com/office/powerpoint/2010/main" val="23978727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22980"/>
            <a:ext cx="9771906" cy="338554"/>
          </a:xfrm>
          <a:prstGeom prst="rect">
            <a:avLst/>
          </a:prstGeom>
          <a:noFill/>
        </p:spPr>
        <p:txBody>
          <a:bodyPr wrap="square" rtlCol="0">
            <a:spAutoFit/>
          </a:bodyPr>
          <a:lstStyle/>
          <a:p>
            <a:r>
              <a:rPr lang="ja-JP" altLang="en-US" sz="1600" b="1" dirty="0" smtClean="0">
                <a:latin typeface="メイリオ" panose="020B0604030504040204" pitchFamily="50" charset="-128"/>
                <a:ea typeface="メイリオ" panose="020B0604030504040204" pitchFamily="50" charset="-128"/>
              </a:rPr>
              <a:t>被</a:t>
            </a:r>
            <a:r>
              <a:rPr lang="ja-JP" altLang="en-US" sz="1600" b="1" dirty="0">
                <a:latin typeface="メイリオ" panose="020B0604030504040204" pitchFamily="50" charset="-128"/>
                <a:ea typeface="メイリオ" panose="020B0604030504040204" pitchFamily="50" charset="-128"/>
              </a:rPr>
              <a:t>保険者証</a:t>
            </a:r>
            <a:r>
              <a:rPr lang="ja-JP" altLang="en-US" sz="1600" b="1" dirty="0" smtClean="0">
                <a:latin typeface="メイリオ" panose="020B0604030504040204" pitchFamily="50" charset="-128"/>
                <a:ea typeface="メイリオ" panose="020B0604030504040204" pitchFamily="50" charset="-128"/>
              </a:rPr>
              <a:t>廃止等に</a:t>
            </a:r>
            <a:r>
              <a:rPr lang="ja-JP" altLang="en-US" sz="1600" b="1" dirty="0">
                <a:latin typeface="メイリオ" panose="020B0604030504040204" pitchFamily="50" charset="-128"/>
                <a:ea typeface="メイリオ" panose="020B0604030504040204" pitchFamily="50" charset="-128"/>
              </a:rPr>
              <a:t>伴う電子申請様式</a:t>
            </a:r>
            <a:r>
              <a:rPr lang="ja-JP" altLang="en-US" sz="1600" b="1" dirty="0" smtClean="0">
                <a:latin typeface="メイリオ" panose="020B0604030504040204" pitchFamily="50" charset="-128"/>
                <a:ea typeface="メイリオ" panose="020B0604030504040204" pitchFamily="50" charset="-128"/>
              </a:rPr>
              <a:t>の改修について</a:t>
            </a:r>
            <a:endParaRPr lang="en-US" altLang="ja-JP" sz="1600" b="1" dirty="0" smtClean="0">
              <a:latin typeface="メイリオ" panose="020B0604030504040204" pitchFamily="50" charset="-128"/>
              <a:ea typeface="メイリオ" panose="020B0604030504040204" pitchFamily="50" charset="-128"/>
            </a:endParaRPr>
          </a:p>
        </p:txBody>
      </p:sp>
      <p:cxnSp>
        <p:nvCxnSpPr>
          <p:cNvPr id="6" name="直線コネクタ 5"/>
          <p:cNvCxnSpPr/>
          <p:nvPr/>
        </p:nvCxnSpPr>
        <p:spPr>
          <a:xfrm flipV="1">
            <a:off x="-332461" y="373213"/>
            <a:ext cx="12021877" cy="3"/>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1" y="512781"/>
            <a:ext cx="1124540" cy="307777"/>
          </a:xfrm>
          <a:prstGeom prst="rect">
            <a:avLst/>
          </a:prstGeom>
        </p:spPr>
        <p:txBody>
          <a:bodyPr wrap="square">
            <a:spAutoFit/>
          </a:bodyPr>
          <a:lstStyle/>
          <a:p>
            <a:r>
              <a:rPr lang="ja-JP" altLang="en-US" sz="1400" b="1" u="sng" dirty="0" smtClean="0">
                <a:latin typeface="メイリオ" panose="020B0604030504040204" pitchFamily="50" charset="-128"/>
                <a:ea typeface="メイリオ" panose="020B0604030504040204" pitchFamily="50" charset="-128"/>
                <a:cs typeface="Times New Roman" panose="02020603050405020304" pitchFamily="18" charset="0"/>
              </a:rPr>
              <a:t>○概要</a:t>
            </a:r>
            <a:endParaRPr lang="ja-JP" altLang="ja-JP" sz="1100" b="1" u="sng" dirty="0">
              <a:latin typeface="メイリオ" panose="020B0604030504040204" pitchFamily="50" charset="-128"/>
              <a:ea typeface="メイリオ" panose="020B0604030504040204" pitchFamily="50" charset="-128"/>
              <a:cs typeface="ＭＳ Ｐゴシック" panose="020B0600070205080204" pitchFamily="50" charset="-128"/>
            </a:endParaRPr>
          </a:p>
        </p:txBody>
      </p:sp>
      <p:sp>
        <p:nvSpPr>
          <p:cNvPr id="14" name="テキスト ボックス 13"/>
          <p:cNvSpPr txBox="1"/>
          <p:nvPr/>
        </p:nvSpPr>
        <p:spPr>
          <a:xfrm>
            <a:off x="46290" y="734594"/>
            <a:ext cx="9725615" cy="938719"/>
          </a:xfrm>
          <a:prstGeom prst="rect">
            <a:avLst/>
          </a:prstGeom>
          <a:noFill/>
        </p:spPr>
        <p:txBody>
          <a:bodyPr wrap="square" rtlCol="0">
            <a:spAutoFit/>
          </a:bodyPr>
          <a:lstStyle/>
          <a:p>
            <a:r>
              <a:rPr lang="ja-JP" altLang="en-US" sz="1100" dirty="0">
                <a:latin typeface="メイリオ" panose="020B0604030504040204" pitchFamily="50" charset="-128"/>
                <a:ea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rPr>
              <a:t>政府の方針にしたがって令和</a:t>
            </a:r>
            <a:r>
              <a:rPr lang="ja-JP" altLang="en-US" sz="1100" dirty="0">
                <a:latin typeface="メイリオ" panose="020B0604030504040204" pitchFamily="50" charset="-128"/>
                <a:ea typeface="メイリオ" panose="020B0604030504040204" pitchFamily="50" charset="-128"/>
              </a:rPr>
              <a:t>６年</a:t>
            </a:r>
            <a:r>
              <a:rPr lang="en-US" altLang="ja-JP" sz="1100" dirty="0">
                <a:latin typeface="メイリオ" panose="020B0604030504040204" pitchFamily="50" charset="-128"/>
                <a:ea typeface="メイリオ" panose="020B0604030504040204" pitchFamily="50" charset="-128"/>
              </a:rPr>
              <a:t>12</a:t>
            </a:r>
            <a:r>
              <a:rPr lang="ja-JP" altLang="en-US" sz="1100" dirty="0">
                <a:latin typeface="メイリオ" panose="020B0604030504040204" pitchFamily="50" charset="-128"/>
                <a:ea typeface="メイリオ" panose="020B0604030504040204" pitchFamily="50" charset="-128"/>
              </a:rPr>
              <a:t>月</a:t>
            </a:r>
            <a:r>
              <a:rPr lang="ja-JP" altLang="en-US" sz="1100" dirty="0" smtClean="0">
                <a:latin typeface="メイリオ" panose="020B0604030504040204" pitchFamily="50" charset="-128"/>
                <a:ea typeface="メイリオ" panose="020B0604030504040204" pitchFamily="50" charset="-128"/>
              </a:rPr>
              <a:t>２日（月）より健康保険被保険者証</a:t>
            </a:r>
            <a:r>
              <a:rPr lang="ja-JP" altLang="en-US" sz="1100" dirty="0">
                <a:latin typeface="メイリオ" panose="020B0604030504040204" pitchFamily="50" charset="-128"/>
                <a:ea typeface="メイリオ" panose="020B0604030504040204" pitchFamily="50" charset="-128"/>
              </a:rPr>
              <a:t>が廃止</a:t>
            </a:r>
            <a:r>
              <a:rPr lang="ja-JP" altLang="en-US" sz="1100" dirty="0" smtClean="0">
                <a:latin typeface="メイリオ" panose="020B0604030504040204" pitchFamily="50" charset="-128"/>
                <a:ea typeface="メイリオ" panose="020B0604030504040204" pitchFamily="50" charset="-128"/>
              </a:rPr>
              <a:t>されることに伴い、医療機関においては原則としてマイナンバーカード</a:t>
            </a:r>
            <a:r>
              <a:rPr lang="ja-JP" altLang="en-US" sz="1100" dirty="0">
                <a:latin typeface="メイリオ" panose="020B0604030504040204" pitchFamily="50" charset="-128"/>
                <a:ea typeface="メイリオ" panose="020B0604030504040204" pitchFamily="50" charset="-128"/>
              </a:rPr>
              <a:t>によるオンライン資格</a:t>
            </a:r>
            <a:r>
              <a:rPr lang="ja-JP" altLang="en-US" sz="1100" dirty="0" smtClean="0">
                <a:latin typeface="メイリオ" panose="020B0604030504040204" pitchFamily="50" charset="-128"/>
                <a:ea typeface="メイリオ" panose="020B0604030504040204" pitchFamily="50" charset="-128"/>
              </a:rPr>
              <a:t>確認を行うこととなります。このため、マイナンバーカードを持っていない方などオンライン資格確認が利用できない方への対応として、各医療保険者が資格確認書を発行することとされております。</a:t>
            </a:r>
            <a:endParaRPr lang="en-US" altLang="ja-JP" sz="1100" dirty="0" smtClean="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rPr>
              <a:t>これに伴い、</a:t>
            </a:r>
            <a:r>
              <a:rPr lang="ja-JP" altLang="en-US" sz="1100" b="1" u="sng" dirty="0" smtClean="0">
                <a:latin typeface="メイリオ" panose="020B0604030504040204" pitchFamily="50" charset="-128"/>
                <a:ea typeface="メイリオ" panose="020B0604030504040204" pitchFamily="50" charset="-128"/>
              </a:rPr>
              <a:t>資格取得届及び被扶養者（異動）届に、新たに資格確認書発行に係る意思確認欄を設けるための様式変更を行います</a:t>
            </a:r>
            <a:r>
              <a:rPr lang="ja-JP" altLang="en-US" sz="1100" dirty="0" smtClean="0">
                <a:latin typeface="メイリオ" panose="020B0604030504040204" pitchFamily="50" charset="-128"/>
                <a:ea typeface="メイリオ" panose="020B0604030504040204" pitchFamily="50" charset="-128"/>
              </a:rPr>
              <a:t>。また、併せて当該届書にかかるお客様からの改善要望事項への対応を行います。</a:t>
            </a:r>
            <a:endParaRPr lang="en-US" altLang="ja-JP" sz="1100" dirty="0">
              <a:latin typeface="メイリオ" panose="020B0604030504040204" pitchFamily="50" charset="-128"/>
              <a:ea typeface="メイリオ" panose="020B0604030504040204" pitchFamily="50" charset="-128"/>
            </a:endParaRPr>
          </a:p>
        </p:txBody>
      </p:sp>
      <p:sp>
        <p:nvSpPr>
          <p:cNvPr id="15" name="正方形/長方形 14"/>
          <p:cNvSpPr/>
          <p:nvPr/>
        </p:nvSpPr>
        <p:spPr>
          <a:xfrm>
            <a:off x="0" y="1817108"/>
            <a:ext cx="2261479" cy="307777"/>
          </a:xfrm>
          <a:prstGeom prst="rect">
            <a:avLst/>
          </a:prstGeom>
        </p:spPr>
        <p:txBody>
          <a:bodyPr wrap="square">
            <a:spAutoFit/>
          </a:bodyPr>
          <a:lstStyle/>
          <a:p>
            <a:r>
              <a:rPr lang="ja-JP" altLang="en-US" sz="1400" b="1" u="sng" dirty="0" smtClean="0">
                <a:latin typeface="メイリオ" panose="020B0604030504040204" pitchFamily="50" charset="-128"/>
                <a:ea typeface="メイリオ" panose="020B0604030504040204" pitchFamily="50" charset="-128"/>
                <a:cs typeface="Times New Roman" panose="02020603050405020304" pitchFamily="18" charset="0"/>
              </a:rPr>
              <a:t>○改修内容（詳細）</a:t>
            </a:r>
            <a:endParaRPr lang="ja-JP" altLang="ja-JP" sz="1100" b="1" u="sng" dirty="0">
              <a:latin typeface="メイリオ" panose="020B0604030504040204" pitchFamily="50" charset="-128"/>
              <a:ea typeface="メイリオ" panose="020B0604030504040204" pitchFamily="50" charset="-128"/>
              <a:cs typeface="ＭＳ Ｐゴシック" panose="020B0600070205080204" pitchFamily="50" charset="-128"/>
            </a:endParaRPr>
          </a:p>
        </p:txBody>
      </p:sp>
      <p:sp>
        <p:nvSpPr>
          <p:cNvPr id="16" name="テキスト ボックス 15"/>
          <p:cNvSpPr txBox="1"/>
          <p:nvPr/>
        </p:nvSpPr>
        <p:spPr>
          <a:xfrm>
            <a:off x="54604" y="2109585"/>
            <a:ext cx="9717302" cy="3147015"/>
          </a:xfrm>
          <a:prstGeom prst="rect">
            <a:avLst/>
          </a:prstGeom>
          <a:noFill/>
        </p:spPr>
        <p:txBody>
          <a:bodyPr wrap="square" rtlCol="0">
            <a:spAutoFit/>
          </a:bodyPr>
          <a:lstStyle/>
          <a:p>
            <a:r>
              <a:rPr lang="en-US" altLang="ja-JP" sz="1200" b="1" dirty="0" smtClean="0">
                <a:latin typeface="メイリオ" panose="020B0604030504040204" pitchFamily="50" charset="-128"/>
                <a:ea typeface="メイリオ" panose="020B0604030504040204" pitchFamily="50" charset="-128"/>
              </a:rPr>
              <a:t>【</a:t>
            </a:r>
            <a:r>
              <a:rPr lang="ja-JP" altLang="en-US" sz="1200" b="1" dirty="0" smtClean="0">
                <a:latin typeface="メイリオ" panose="020B0604030504040204" pitchFamily="50" charset="-128"/>
                <a:ea typeface="メイリオ" panose="020B0604030504040204" pitchFamily="50" charset="-128"/>
              </a:rPr>
              <a:t>対象様式</a:t>
            </a:r>
            <a:r>
              <a:rPr lang="en-US" altLang="ja-JP" sz="1200" b="1" dirty="0" smtClean="0">
                <a:latin typeface="メイリオ" panose="020B0604030504040204" pitchFamily="50" charset="-128"/>
                <a:ea typeface="メイリオ" panose="020B0604030504040204" pitchFamily="50" charset="-128"/>
              </a:rPr>
              <a:t>】</a:t>
            </a:r>
          </a:p>
          <a:p>
            <a:pPr>
              <a:spcBef>
                <a:spcPts val="300"/>
              </a:spcBef>
            </a:pPr>
            <a:r>
              <a:rPr lang="ja-JP" altLang="en-US" sz="1100" dirty="0">
                <a:latin typeface="メイリオ" panose="020B0604030504040204" pitchFamily="50" charset="-128"/>
                <a:ea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rPr>
              <a:t>健康保険・厚生年金保険被保険者資格取得届／</a:t>
            </a:r>
            <a:r>
              <a:rPr lang="en-US" altLang="ja-JP" sz="1100" dirty="0" smtClean="0">
                <a:latin typeface="メイリオ" panose="020B0604030504040204" pitchFamily="50" charset="-128"/>
                <a:ea typeface="メイリオ" panose="020B0604030504040204" pitchFamily="50" charset="-128"/>
              </a:rPr>
              <a:t>70</a:t>
            </a:r>
            <a:r>
              <a:rPr lang="ja-JP" altLang="en-US" sz="1100" dirty="0" smtClean="0">
                <a:latin typeface="メイリオ" panose="020B0604030504040204" pitchFamily="50" charset="-128"/>
                <a:ea typeface="メイリオ" panose="020B0604030504040204" pitchFamily="50" charset="-128"/>
              </a:rPr>
              <a:t>歳以上被用者該当届</a:t>
            </a:r>
            <a:endParaRPr lang="en-US" altLang="ja-JP" sz="1100" dirty="0" smtClean="0">
              <a:latin typeface="メイリオ" panose="020B0604030504040204" pitchFamily="50" charset="-128"/>
              <a:ea typeface="メイリオ" panose="020B0604030504040204" pitchFamily="50" charset="-128"/>
            </a:endParaRPr>
          </a:p>
          <a:p>
            <a:pPr>
              <a:spcBef>
                <a:spcPts val="300"/>
              </a:spcBef>
            </a:pPr>
            <a:r>
              <a:rPr lang="ja-JP" altLang="en-US" sz="1100" dirty="0">
                <a:latin typeface="メイリオ" panose="020B0604030504040204" pitchFamily="50" charset="-128"/>
                <a:ea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rPr>
              <a:t>健康保険被扶養者（異動）届／第３号被保険者関係届</a:t>
            </a:r>
            <a:endParaRPr lang="en-US" altLang="ja-JP" sz="1100" dirty="0" smtClean="0">
              <a:latin typeface="メイリオ" panose="020B0604030504040204" pitchFamily="50" charset="-128"/>
              <a:ea typeface="メイリオ" panose="020B0604030504040204" pitchFamily="50" charset="-128"/>
            </a:endParaRPr>
          </a:p>
          <a:p>
            <a:pPr>
              <a:spcBef>
                <a:spcPts val="300"/>
              </a:spcBef>
            </a:pPr>
            <a:r>
              <a:rPr lang="ja-JP" altLang="en-US" sz="1100" dirty="0" smtClean="0">
                <a:latin typeface="メイリオ" panose="020B0604030504040204" pitchFamily="50" charset="-128"/>
                <a:ea typeface="メイリオ" panose="020B0604030504040204" pitchFamily="50" charset="-128"/>
              </a:rPr>
              <a:t>　</a:t>
            </a:r>
            <a:endParaRPr lang="en-US" altLang="ja-JP" sz="800" dirty="0" smtClean="0">
              <a:latin typeface="メイリオ" panose="020B0604030504040204" pitchFamily="50" charset="-128"/>
              <a:ea typeface="メイリオ" panose="020B0604030504040204" pitchFamily="50" charset="-128"/>
            </a:endParaRPr>
          </a:p>
          <a:p>
            <a:r>
              <a:rPr lang="en-US" altLang="ja-JP" sz="1200" b="1" dirty="0" smtClean="0">
                <a:latin typeface="メイリオ" panose="020B0604030504040204" pitchFamily="50" charset="-128"/>
                <a:ea typeface="メイリオ" panose="020B0604030504040204" pitchFamily="50" charset="-128"/>
              </a:rPr>
              <a:t>【</a:t>
            </a:r>
            <a:r>
              <a:rPr lang="ja-JP" altLang="en-US" sz="1200" b="1" dirty="0" smtClean="0">
                <a:latin typeface="メイリオ" panose="020B0604030504040204" pitchFamily="50" charset="-128"/>
                <a:ea typeface="メイリオ" panose="020B0604030504040204" pitchFamily="50" charset="-128"/>
              </a:rPr>
              <a:t>改修内容</a:t>
            </a:r>
            <a:r>
              <a:rPr lang="en-US" altLang="ja-JP" sz="1200" b="1" dirty="0" smtClean="0">
                <a:latin typeface="メイリオ" panose="020B0604030504040204" pitchFamily="50" charset="-128"/>
                <a:ea typeface="メイリオ" panose="020B0604030504040204" pitchFamily="50" charset="-128"/>
              </a:rPr>
              <a:t>】</a:t>
            </a:r>
          </a:p>
          <a:p>
            <a:pPr>
              <a:spcBef>
                <a:spcPts val="600"/>
              </a:spcBef>
            </a:pPr>
            <a:r>
              <a:rPr lang="ja-JP" altLang="en-US" sz="1100" dirty="0" smtClean="0">
                <a:latin typeface="メイリオ" panose="020B0604030504040204" pitchFamily="50" charset="-128"/>
                <a:ea typeface="メイリオ" panose="020B0604030504040204" pitchFamily="50" charset="-128"/>
              </a:rPr>
              <a:t>＜資格取得届</a:t>
            </a:r>
            <a:r>
              <a:rPr lang="ja-JP" altLang="en-US" sz="1100" dirty="0">
                <a:latin typeface="メイリオ" panose="020B0604030504040204" pitchFamily="50" charset="-128"/>
                <a:ea typeface="メイリオ" panose="020B0604030504040204" pitchFamily="50" charset="-128"/>
              </a:rPr>
              <a:t>＞</a:t>
            </a:r>
            <a:endParaRPr lang="en-US" altLang="ja-JP" sz="1100" dirty="0" smtClean="0">
              <a:latin typeface="メイリオ" panose="020B0604030504040204" pitchFamily="50" charset="-128"/>
              <a:ea typeface="メイリオ" panose="020B0604030504040204" pitchFamily="50" charset="-128"/>
            </a:endParaRPr>
          </a:p>
          <a:p>
            <a:pPr marL="417150" indent="-228600">
              <a:spcBef>
                <a:spcPts val="300"/>
              </a:spcBef>
              <a:buFont typeface="+mj-ea"/>
              <a:buAutoNum type="circleNumDbPlain"/>
            </a:pPr>
            <a:r>
              <a:rPr lang="ja-JP" altLang="en-US" sz="1100" dirty="0" smtClean="0">
                <a:latin typeface="メイリオ" panose="020B0604030504040204" pitchFamily="50" charset="-128"/>
                <a:ea typeface="メイリオ" panose="020B0604030504040204" pitchFamily="50" charset="-128"/>
              </a:rPr>
              <a:t>届書内に</a:t>
            </a:r>
            <a:r>
              <a:rPr lang="ja-JP" altLang="en-US" sz="1100" b="1" u="sng" dirty="0" smtClean="0">
                <a:latin typeface="メイリオ" panose="020B0604030504040204" pitchFamily="50" charset="-128"/>
                <a:ea typeface="メイリオ" panose="020B0604030504040204" pitchFamily="50" charset="-128"/>
              </a:rPr>
              <a:t>「資格確認書発行要否」欄（プルダウン式</a:t>
            </a:r>
            <a:r>
              <a:rPr lang="en-US" altLang="ja-JP" sz="1000" b="1" u="sng" dirty="0" smtClean="0">
                <a:latin typeface="メイリオ" panose="020B0604030504040204" pitchFamily="50" charset="-128"/>
                <a:ea typeface="メイリオ" panose="020B0604030504040204" pitchFamily="50" charset="-128"/>
              </a:rPr>
              <a:t>※</a:t>
            </a:r>
            <a:r>
              <a:rPr lang="ja-JP" altLang="en-US" sz="1100" b="1" u="sng" dirty="0" smtClean="0">
                <a:latin typeface="メイリオ" panose="020B0604030504040204" pitchFamily="50" charset="-128"/>
                <a:ea typeface="メイリオ" panose="020B0604030504040204" pitchFamily="50" charset="-128"/>
              </a:rPr>
              <a:t>）を設置　</a:t>
            </a:r>
            <a:r>
              <a:rPr lang="en-US" altLang="ja-JP" sz="900" dirty="0" smtClean="0">
                <a:latin typeface="メイリオ" panose="020B0604030504040204" pitchFamily="50" charset="-128"/>
                <a:ea typeface="メイリオ" panose="020B0604030504040204" pitchFamily="50" charset="-128"/>
              </a:rPr>
              <a:t>※</a:t>
            </a:r>
            <a:r>
              <a:rPr lang="ja-JP" altLang="en-US" sz="900" dirty="0" smtClean="0">
                <a:latin typeface="メイリオ" panose="020B0604030504040204" pitchFamily="50" charset="-128"/>
                <a:ea typeface="メイリオ" panose="020B0604030504040204" pitchFamily="50" charset="-128"/>
              </a:rPr>
              <a:t>資格確認書発行を希望する場合のみ「</a:t>
            </a:r>
            <a:r>
              <a:rPr lang="en-US" altLang="ja-JP" sz="900" dirty="0" smtClean="0">
                <a:latin typeface="メイリオ" panose="020B0604030504040204" pitchFamily="50" charset="-128"/>
                <a:ea typeface="メイリオ" panose="020B0604030504040204" pitchFamily="50" charset="-128"/>
              </a:rPr>
              <a:t>1.</a:t>
            </a:r>
            <a:r>
              <a:rPr lang="ja-JP" altLang="en-US" sz="900" dirty="0" smtClean="0">
                <a:latin typeface="メイリオ" panose="020B0604030504040204" pitchFamily="50" charset="-128"/>
                <a:ea typeface="メイリオ" panose="020B0604030504040204" pitchFamily="50" charset="-128"/>
              </a:rPr>
              <a:t> 発行が必要」を選択</a:t>
            </a:r>
            <a:endParaRPr lang="en-US" altLang="ja-JP" sz="900" dirty="0">
              <a:latin typeface="メイリオ" panose="020B0604030504040204" pitchFamily="50" charset="-128"/>
              <a:ea typeface="メイリオ" panose="020B0604030504040204" pitchFamily="50" charset="-128"/>
            </a:endParaRPr>
          </a:p>
          <a:p>
            <a:pPr marL="417150" indent="-228600">
              <a:spcBef>
                <a:spcPts val="600"/>
              </a:spcBef>
              <a:buFont typeface="+mj-ea"/>
              <a:buAutoNum type="circleNumDbPlain"/>
            </a:pPr>
            <a:r>
              <a:rPr lang="en-US" altLang="ja-JP" sz="1100" dirty="0" smtClean="0">
                <a:latin typeface="メイリオ" panose="020B0604030504040204" pitchFamily="50" charset="-128"/>
                <a:ea typeface="メイリオ" panose="020B0604030504040204" pitchFamily="50" charset="-128"/>
              </a:rPr>
              <a:t>e-</a:t>
            </a:r>
            <a:r>
              <a:rPr lang="en-US" altLang="ja-JP" sz="1100" dirty="0" err="1" smtClean="0">
                <a:latin typeface="メイリオ" panose="020B0604030504040204" pitchFamily="50" charset="-128"/>
                <a:ea typeface="メイリオ" panose="020B0604030504040204" pitchFamily="50" charset="-128"/>
              </a:rPr>
              <a:t>Gov</a:t>
            </a:r>
            <a:r>
              <a:rPr lang="ja-JP" altLang="en-US" sz="1100" dirty="0">
                <a:latin typeface="メイリオ" panose="020B0604030504040204" pitchFamily="50" charset="-128"/>
                <a:ea typeface="メイリオ" panose="020B0604030504040204" pitchFamily="50" charset="-128"/>
              </a:rPr>
              <a:t>申請</a:t>
            </a:r>
            <a:r>
              <a:rPr lang="ja-JP" altLang="en-US" sz="1100" dirty="0" smtClean="0">
                <a:latin typeface="メイリオ" panose="020B0604030504040204" pitchFamily="50" charset="-128"/>
                <a:ea typeface="メイリオ" panose="020B0604030504040204" pitchFamily="50" charset="-128"/>
              </a:rPr>
              <a:t>様式の最上部</a:t>
            </a:r>
            <a:r>
              <a:rPr lang="ja-JP" altLang="en-US" sz="1100" dirty="0">
                <a:latin typeface="メイリオ" panose="020B0604030504040204" pitchFamily="50" charset="-128"/>
                <a:ea typeface="メイリオ" panose="020B0604030504040204" pitchFamily="50" charset="-128"/>
              </a:rPr>
              <a:t>にある</a:t>
            </a:r>
            <a:r>
              <a:rPr lang="ja-JP" altLang="en-US" sz="1100" b="1" u="sng" dirty="0">
                <a:latin typeface="メイリオ" panose="020B0604030504040204" pitchFamily="50" charset="-128"/>
                <a:ea typeface="メイリオ" panose="020B0604030504040204" pitchFamily="50" charset="-128"/>
              </a:rPr>
              <a:t>「健康保険・厚生</a:t>
            </a:r>
            <a:r>
              <a:rPr lang="ja-JP" altLang="en-US" sz="1100" b="1" u="sng" dirty="0" smtClean="0">
                <a:latin typeface="メイリオ" panose="020B0604030504040204" pitchFamily="50" charset="-128"/>
                <a:ea typeface="メイリオ" panose="020B0604030504040204" pitchFamily="50" charset="-128"/>
              </a:rPr>
              <a:t>年金～</a:t>
            </a:r>
            <a:r>
              <a:rPr lang="ja-JP" altLang="en-US" sz="1100" b="1" u="sng" dirty="0">
                <a:latin typeface="メイリオ" panose="020B0604030504040204" pitchFamily="50" charset="-128"/>
                <a:ea typeface="メイリオ" panose="020B0604030504040204" pitchFamily="50" charset="-128"/>
              </a:rPr>
              <a:t>」又は「厚生</a:t>
            </a:r>
            <a:r>
              <a:rPr lang="ja-JP" altLang="en-US" sz="1100" b="1" u="sng" dirty="0" smtClean="0">
                <a:latin typeface="メイリオ" panose="020B0604030504040204" pitchFamily="50" charset="-128"/>
                <a:ea typeface="メイリオ" panose="020B0604030504040204" pitchFamily="50" charset="-128"/>
              </a:rPr>
              <a:t>年金保険～</a:t>
            </a:r>
            <a:r>
              <a:rPr lang="ja-JP" altLang="en-US" sz="1100" b="1" u="sng" dirty="0">
                <a:latin typeface="メイリオ" panose="020B0604030504040204" pitchFamily="50" charset="-128"/>
                <a:ea typeface="メイリオ" panose="020B0604030504040204" pitchFamily="50" charset="-128"/>
              </a:rPr>
              <a:t>」を選択する</a:t>
            </a:r>
            <a:r>
              <a:rPr lang="ja-JP" altLang="en-US" sz="1100" b="1" u="sng" dirty="0" smtClean="0">
                <a:latin typeface="メイリオ" panose="020B0604030504040204" pitchFamily="50" charset="-128"/>
                <a:ea typeface="メイリオ" panose="020B0604030504040204" pitchFamily="50" charset="-128"/>
              </a:rPr>
              <a:t>チェックボックスを削除</a:t>
            </a:r>
            <a:r>
              <a:rPr lang="en-US" altLang="ja-JP" sz="1100" dirty="0" smtClean="0">
                <a:latin typeface="メイリオ" panose="020B0604030504040204" pitchFamily="50" charset="-128"/>
                <a:ea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rPr>
              <a:t>改善要望</a:t>
            </a:r>
            <a:r>
              <a:rPr lang="en-US" altLang="ja-JP" sz="1100" dirty="0" smtClean="0">
                <a:latin typeface="メイリオ" panose="020B0604030504040204" pitchFamily="50" charset="-128"/>
                <a:ea typeface="メイリオ" panose="020B0604030504040204" pitchFamily="50" charset="-128"/>
              </a:rPr>
              <a:t>】</a:t>
            </a:r>
          </a:p>
          <a:p>
            <a:pPr>
              <a:spcBef>
                <a:spcPts val="600"/>
              </a:spcBef>
            </a:pPr>
            <a:r>
              <a:rPr lang="ja-JP" altLang="en-US" sz="1100" dirty="0" smtClean="0">
                <a:latin typeface="メイリオ" panose="020B0604030504040204" pitchFamily="50" charset="-128"/>
                <a:ea typeface="メイリオ" panose="020B0604030504040204" pitchFamily="50" charset="-128"/>
              </a:rPr>
              <a:t> ＜被扶養者（異動）届＞</a:t>
            </a:r>
            <a:endParaRPr lang="en-US" altLang="ja-JP" sz="1100" dirty="0" smtClean="0">
              <a:latin typeface="メイリオ" panose="020B0604030504040204" pitchFamily="50" charset="-128"/>
              <a:ea typeface="メイリオ" panose="020B0604030504040204" pitchFamily="50" charset="-128"/>
            </a:endParaRPr>
          </a:p>
          <a:p>
            <a:pPr marL="417150" indent="-228600">
              <a:spcBef>
                <a:spcPts val="300"/>
              </a:spcBef>
              <a:buFont typeface="+mj-ea"/>
              <a:buAutoNum type="circleNumDbPlain"/>
            </a:pPr>
            <a:r>
              <a:rPr lang="ja-JP" altLang="en-US" sz="1100" dirty="0" smtClean="0">
                <a:latin typeface="メイリオ" panose="020B0604030504040204" pitchFamily="50" charset="-128"/>
                <a:ea typeface="メイリオ" panose="020B0604030504040204" pitchFamily="50" charset="-128"/>
              </a:rPr>
              <a:t>届書内</a:t>
            </a:r>
            <a:r>
              <a:rPr lang="ja-JP" altLang="en-US" sz="1100" dirty="0">
                <a:latin typeface="メイリオ" panose="020B0604030504040204" pitchFamily="50" charset="-128"/>
                <a:ea typeface="メイリオ" panose="020B0604030504040204" pitchFamily="50" charset="-128"/>
              </a:rPr>
              <a:t>に</a:t>
            </a:r>
            <a:r>
              <a:rPr lang="ja-JP" altLang="en-US" sz="1100" b="1" u="sng" dirty="0">
                <a:latin typeface="メイリオ" panose="020B0604030504040204" pitchFamily="50" charset="-128"/>
                <a:ea typeface="メイリオ" panose="020B0604030504040204" pitchFamily="50" charset="-128"/>
              </a:rPr>
              <a:t>「資格確認書発行要否」</a:t>
            </a:r>
            <a:r>
              <a:rPr lang="ja-JP" altLang="en-US" sz="1100" b="1" u="sng" dirty="0" smtClean="0">
                <a:latin typeface="メイリオ" panose="020B0604030504040204" pitchFamily="50" charset="-128"/>
                <a:ea typeface="メイリオ" panose="020B0604030504040204" pitchFamily="50" charset="-128"/>
              </a:rPr>
              <a:t>欄</a:t>
            </a:r>
            <a:r>
              <a:rPr lang="ja-JP" altLang="en-US" sz="1100" b="1" u="sng" dirty="0">
                <a:latin typeface="メイリオ" panose="020B0604030504040204" pitchFamily="50" charset="-128"/>
                <a:ea typeface="メイリオ" panose="020B0604030504040204" pitchFamily="50" charset="-128"/>
              </a:rPr>
              <a:t>（</a:t>
            </a:r>
            <a:r>
              <a:rPr lang="ja-JP" altLang="en-US" sz="1100" b="1" u="sng" dirty="0" smtClean="0">
                <a:latin typeface="メイリオ" panose="020B0604030504040204" pitchFamily="50" charset="-128"/>
                <a:ea typeface="メイリオ" panose="020B0604030504040204" pitchFamily="50" charset="-128"/>
              </a:rPr>
              <a:t>プルダウン式</a:t>
            </a:r>
            <a:r>
              <a:rPr lang="en-US" altLang="ja-JP" sz="1000" b="1" u="sng" dirty="0" smtClean="0">
                <a:latin typeface="メイリオ" panose="020B0604030504040204" pitchFamily="50" charset="-128"/>
                <a:ea typeface="メイリオ" panose="020B0604030504040204" pitchFamily="50" charset="-128"/>
              </a:rPr>
              <a:t>※</a:t>
            </a:r>
            <a:r>
              <a:rPr lang="ja-JP" altLang="en-US" sz="1100" b="1" u="sng" dirty="0" smtClean="0">
                <a:latin typeface="メイリオ" panose="020B0604030504040204" pitchFamily="50" charset="-128"/>
                <a:ea typeface="メイリオ" panose="020B0604030504040204" pitchFamily="50" charset="-128"/>
              </a:rPr>
              <a:t>）を設置　</a:t>
            </a:r>
            <a:r>
              <a:rPr lang="en-US" altLang="ja-JP" sz="1000" b="1" dirty="0" smtClean="0">
                <a:latin typeface="メイリオ" panose="020B0604030504040204" pitchFamily="50" charset="-128"/>
                <a:ea typeface="メイリオ" panose="020B0604030504040204" pitchFamily="50" charset="-128"/>
              </a:rPr>
              <a:t>※</a:t>
            </a:r>
            <a:r>
              <a:rPr lang="ja-JP" altLang="en-US" sz="1000" dirty="0" smtClean="0">
                <a:latin typeface="メイリオ" panose="020B0604030504040204" pitchFamily="50" charset="-128"/>
                <a:ea typeface="メイリオ" panose="020B0604030504040204" pitchFamily="50" charset="-128"/>
              </a:rPr>
              <a:t>資格確認書発行を</a:t>
            </a:r>
            <a:r>
              <a:rPr lang="ja-JP" altLang="en-US" sz="1000" dirty="0">
                <a:latin typeface="メイリオ" panose="020B0604030504040204" pitchFamily="50" charset="-128"/>
                <a:ea typeface="メイリオ" panose="020B0604030504040204" pitchFamily="50" charset="-128"/>
              </a:rPr>
              <a:t>希望する場合のみ「</a:t>
            </a:r>
            <a:r>
              <a:rPr lang="en-US" altLang="ja-JP" sz="1000" dirty="0">
                <a:latin typeface="メイリオ" panose="020B0604030504040204" pitchFamily="50" charset="-128"/>
                <a:ea typeface="メイリオ" panose="020B0604030504040204" pitchFamily="50" charset="-128"/>
              </a:rPr>
              <a:t>1.</a:t>
            </a:r>
            <a:r>
              <a:rPr lang="ja-JP" altLang="en-US" sz="1000" dirty="0">
                <a:latin typeface="メイリオ" panose="020B0604030504040204" pitchFamily="50" charset="-128"/>
                <a:ea typeface="メイリオ" panose="020B0604030504040204" pitchFamily="50" charset="-128"/>
              </a:rPr>
              <a:t> 発行が必要」を</a:t>
            </a:r>
            <a:r>
              <a:rPr lang="ja-JP" altLang="en-US" sz="1000" dirty="0" smtClean="0">
                <a:latin typeface="メイリオ" panose="020B0604030504040204" pitchFamily="50" charset="-128"/>
                <a:ea typeface="メイリオ" panose="020B0604030504040204" pitchFamily="50" charset="-128"/>
              </a:rPr>
              <a:t>選択</a:t>
            </a:r>
            <a:endParaRPr lang="en-US" altLang="ja-JP" sz="1000" dirty="0" smtClean="0">
              <a:latin typeface="メイリオ" panose="020B0604030504040204" pitchFamily="50" charset="-128"/>
              <a:ea typeface="メイリオ" panose="020B0604030504040204" pitchFamily="50" charset="-128"/>
            </a:endParaRPr>
          </a:p>
          <a:p>
            <a:pPr marL="417150" indent="-228600">
              <a:spcBef>
                <a:spcPts val="600"/>
              </a:spcBef>
              <a:buFont typeface="+mj-ea"/>
              <a:buAutoNum type="circleNumDbPlain"/>
            </a:pPr>
            <a:r>
              <a:rPr lang="ja-JP" altLang="en-US" sz="1100" dirty="0" smtClean="0">
                <a:latin typeface="メイリオ" panose="020B0604030504040204" pitchFamily="50" charset="-128"/>
                <a:ea typeface="メイリオ" panose="020B0604030504040204" pitchFamily="50" charset="-128"/>
              </a:rPr>
              <a:t>「</a:t>
            </a:r>
            <a:r>
              <a:rPr lang="ja-JP" altLang="en-US" sz="1100" b="1" u="sng" dirty="0" smtClean="0">
                <a:latin typeface="メイリオ" panose="020B0604030504040204" pitchFamily="50" charset="-128"/>
                <a:ea typeface="メイリオ" panose="020B0604030504040204" pitchFamily="50" charset="-128"/>
              </a:rPr>
              <a:t>☐ 届出意思確認済」欄を削除</a:t>
            </a:r>
            <a:r>
              <a:rPr lang="en-US" altLang="ja-JP" sz="1100" dirty="0" smtClean="0">
                <a:latin typeface="メイリオ" panose="020B0604030504040204" pitchFamily="50" charset="-128"/>
                <a:ea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rPr>
              <a:t>改善要望</a:t>
            </a:r>
            <a:r>
              <a:rPr lang="en-US" altLang="ja-JP" sz="1100" dirty="0" smtClean="0">
                <a:latin typeface="メイリオ" panose="020B0604030504040204" pitchFamily="50" charset="-128"/>
                <a:ea typeface="メイリオ" panose="020B0604030504040204" pitchFamily="50" charset="-128"/>
              </a:rPr>
              <a:t>】</a:t>
            </a:r>
          </a:p>
          <a:p>
            <a:pPr marL="417150" indent="-228600">
              <a:spcBef>
                <a:spcPts val="600"/>
              </a:spcBef>
              <a:buFont typeface="+mj-ea"/>
              <a:buAutoNum type="circleNumDbPlain"/>
            </a:pPr>
            <a:r>
              <a:rPr lang="en-US" altLang="ja-JP" sz="1100" dirty="0" smtClean="0">
                <a:latin typeface="メイリオ" panose="020B0604030504040204" pitchFamily="50" charset="-128"/>
                <a:ea typeface="メイリオ" panose="020B0604030504040204" pitchFamily="50" charset="-128"/>
              </a:rPr>
              <a:t>e-</a:t>
            </a:r>
            <a:r>
              <a:rPr lang="en-US" altLang="ja-JP" sz="1100" dirty="0" err="1" smtClean="0">
                <a:latin typeface="メイリオ" panose="020B0604030504040204" pitchFamily="50" charset="-128"/>
                <a:ea typeface="メイリオ" panose="020B0604030504040204" pitchFamily="50" charset="-128"/>
              </a:rPr>
              <a:t>Gov</a:t>
            </a:r>
            <a:r>
              <a:rPr lang="ja-JP" altLang="en-US" sz="1100" dirty="0">
                <a:latin typeface="メイリオ" panose="020B0604030504040204" pitchFamily="50" charset="-128"/>
                <a:ea typeface="メイリオ" panose="020B0604030504040204" pitchFamily="50" charset="-128"/>
              </a:rPr>
              <a:t>申請</a:t>
            </a:r>
            <a:r>
              <a:rPr lang="ja-JP" altLang="en-US" sz="1100" dirty="0" smtClean="0">
                <a:latin typeface="メイリオ" panose="020B0604030504040204" pitchFamily="50" charset="-128"/>
                <a:ea typeface="メイリオ" panose="020B0604030504040204" pitchFamily="50" charset="-128"/>
              </a:rPr>
              <a:t>様式について</a:t>
            </a:r>
            <a:r>
              <a:rPr lang="ja-JP" altLang="en-US" sz="1100" b="1" u="sng" dirty="0" smtClean="0">
                <a:latin typeface="メイリオ" panose="020B0604030504040204" pitchFamily="50" charset="-128"/>
                <a:ea typeface="メイリオ" panose="020B0604030504040204" pitchFamily="50" charset="-128"/>
              </a:rPr>
              <a:t>「被扶養者（配偶者）になった理由」「被扶養者（配偶者）でなくなった理由」が、共通の選択肢（プルダウン）となっているため、該当</a:t>
            </a:r>
            <a:r>
              <a:rPr lang="ja-JP" altLang="en-US" sz="1100" b="1" u="sng" dirty="0">
                <a:latin typeface="メイリオ" panose="020B0604030504040204" pitchFamily="50" charset="-128"/>
                <a:ea typeface="メイリオ" panose="020B0604030504040204" pitchFamily="50" charset="-128"/>
              </a:rPr>
              <a:t>理由と不該当</a:t>
            </a:r>
            <a:r>
              <a:rPr lang="ja-JP" altLang="en-US" sz="1100" b="1" u="sng" dirty="0" smtClean="0">
                <a:latin typeface="メイリオ" panose="020B0604030504040204" pitchFamily="50" charset="-128"/>
                <a:ea typeface="メイリオ" panose="020B0604030504040204" pitchFamily="50" charset="-128"/>
              </a:rPr>
              <a:t>理由を分離</a:t>
            </a:r>
            <a:r>
              <a:rPr lang="en-US" altLang="ja-JP" sz="1100" dirty="0" smtClean="0">
                <a:latin typeface="メイリオ" panose="020B0604030504040204" pitchFamily="50" charset="-128"/>
                <a:ea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rPr>
              <a:t>改善要望</a:t>
            </a:r>
            <a:r>
              <a:rPr lang="en-US" altLang="ja-JP" sz="1100" dirty="0" smtClean="0">
                <a:latin typeface="メイリオ" panose="020B0604030504040204" pitchFamily="50" charset="-128"/>
                <a:ea typeface="メイリオ" panose="020B0604030504040204" pitchFamily="50" charset="-128"/>
              </a:rPr>
              <a:t>】</a:t>
            </a:r>
          </a:p>
          <a:p>
            <a:pPr>
              <a:spcBef>
                <a:spcPts val="600"/>
              </a:spcBef>
            </a:pPr>
            <a:r>
              <a:rPr lang="en-US" altLang="ja-JP" sz="1100" dirty="0" smtClean="0">
                <a:latin typeface="メイリオ" panose="020B0604030504040204" pitchFamily="50" charset="-128"/>
                <a:ea typeface="メイリオ" panose="020B0604030504040204" pitchFamily="50" charset="-128"/>
              </a:rPr>
              <a:t> </a:t>
            </a:r>
            <a:endParaRPr lang="ja-JP" altLang="en-US" sz="1100" dirty="0">
              <a:solidFill>
                <a:srgbClr val="FF0000"/>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46291" y="5287363"/>
            <a:ext cx="5930560" cy="307777"/>
          </a:xfrm>
          <a:prstGeom prst="rect">
            <a:avLst/>
          </a:prstGeom>
        </p:spPr>
        <p:txBody>
          <a:bodyPr wrap="square">
            <a:spAutoFit/>
          </a:bodyPr>
          <a:lstStyle/>
          <a:p>
            <a:r>
              <a:rPr lang="ja-JP" altLang="en-US" sz="1400" b="1" u="sng" dirty="0" smtClean="0">
                <a:latin typeface="メイリオ" panose="020B0604030504040204" pitchFamily="50" charset="-128"/>
                <a:ea typeface="メイリオ" panose="020B0604030504040204" pitchFamily="50" charset="-128"/>
                <a:cs typeface="Times New Roman" panose="02020603050405020304" pitchFamily="18" charset="0"/>
              </a:rPr>
              <a:t>○改修スケジュール（予定）</a:t>
            </a:r>
            <a:endParaRPr lang="ja-JP" altLang="ja-JP" sz="600" dirty="0">
              <a:solidFill>
                <a:srgbClr val="FF0000"/>
              </a:solidFill>
              <a:latin typeface="メイリオ" panose="020B0604030504040204" pitchFamily="50" charset="-128"/>
              <a:ea typeface="メイリオ" panose="020B0604030504040204" pitchFamily="50" charset="-128"/>
              <a:cs typeface="ＭＳ Ｐゴシック" panose="020B0600070205080204" pitchFamily="50" charset="-128"/>
            </a:endParaRPr>
          </a:p>
        </p:txBody>
      </p:sp>
      <p:sp>
        <p:nvSpPr>
          <p:cNvPr id="19" name="テキスト ボックス 18"/>
          <p:cNvSpPr txBox="1"/>
          <p:nvPr/>
        </p:nvSpPr>
        <p:spPr>
          <a:xfrm>
            <a:off x="46290" y="5561662"/>
            <a:ext cx="9725615" cy="754053"/>
          </a:xfrm>
          <a:prstGeom prst="rect">
            <a:avLst/>
          </a:prstGeom>
          <a:noFill/>
        </p:spPr>
        <p:txBody>
          <a:bodyPr wrap="square" rtlCol="0">
            <a:spAutoFit/>
          </a:bodyPr>
          <a:lstStyle/>
          <a:p>
            <a:pPr marL="360000" indent="-171450">
              <a:spcBef>
                <a:spcPts val="1200"/>
              </a:spcBef>
              <a:buFont typeface="Wingdings" panose="05000000000000000000" pitchFamily="2" charset="2"/>
              <a:buChar char="u"/>
            </a:pPr>
            <a:r>
              <a:rPr lang="ja-JP" altLang="en-US" sz="1100" dirty="0" smtClean="0">
                <a:latin typeface="メイリオ" panose="020B0604030504040204" pitchFamily="50" charset="-128"/>
                <a:ea typeface="メイリオ" panose="020B0604030504040204" pitchFamily="50" charset="-128"/>
              </a:rPr>
              <a:t>令和６年５月</a:t>
            </a:r>
            <a:r>
              <a:rPr lang="en-US" altLang="ja-JP" sz="1100" dirty="0" smtClean="0">
                <a:latin typeface="メイリオ" panose="020B0604030504040204" pitchFamily="50" charset="-128"/>
                <a:ea typeface="メイリオ" panose="020B0604030504040204" pitchFamily="50" charset="-128"/>
              </a:rPr>
              <a:t>31</a:t>
            </a:r>
            <a:r>
              <a:rPr lang="ja-JP" altLang="en-US" sz="1100" dirty="0" smtClean="0">
                <a:latin typeface="メイリオ" panose="020B0604030504040204" pitchFamily="50" charset="-128"/>
                <a:ea typeface="メイリオ" panose="020B0604030504040204" pitchFamily="50" charset="-128"/>
              </a:rPr>
              <a:t>日</a:t>
            </a:r>
            <a:r>
              <a:rPr lang="ja-JP" altLang="en-US" sz="1100" dirty="0" smtClean="0">
                <a:solidFill>
                  <a:srgbClr val="FF0000"/>
                </a:solidFill>
                <a:latin typeface="メイリオ" panose="020B0604030504040204" pitchFamily="50" charset="-128"/>
                <a:ea typeface="メイリオ" panose="020B0604030504040204" pitchFamily="50" charset="-128"/>
              </a:rPr>
              <a:t>（本対応）</a:t>
            </a:r>
            <a:r>
              <a:rPr lang="ja-JP" altLang="en-US" sz="1100" dirty="0" smtClean="0">
                <a:latin typeface="メイリオ" panose="020B0604030504040204" pitchFamily="50" charset="-128"/>
                <a:ea typeface="メイリオ" panose="020B0604030504040204" pitchFamily="50" charset="-128"/>
              </a:rPr>
              <a:t>・・・・・・・・・・・・・構造定義書の提供</a:t>
            </a:r>
            <a:endParaRPr lang="en-US" altLang="ja-JP" sz="1100" dirty="0" smtClean="0">
              <a:latin typeface="メイリオ" panose="020B0604030504040204" pitchFamily="50" charset="-128"/>
              <a:ea typeface="メイリオ" panose="020B0604030504040204" pitchFamily="50" charset="-128"/>
            </a:endParaRPr>
          </a:p>
          <a:p>
            <a:pPr marL="360000" indent="-171450">
              <a:spcBef>
                <a:spcPts val="600"/>
              </a:spcBef>
              <a:buFont typeface="Wingdings" panose="05000000000000000000" pitchFamily="2" charset="2"/>
              <a:buChar char="u"/>
            </a:pPr>
            <a:r>
              <a:rPr lang="ja-JP" altLang="en-US" sz="1100" dirty="0" smtClean="0">
                <a:latin typeface="メイリオ" panose="020B0604030504040204" pitchFamily="50" charset="-128"/>
                <a:ea typeface="メイリオ" panose="020B0604030504040204" pitchFamily="50" charset="-128"/>
              </a:rPr>
              <a:t>令和６年９月上旬頃・・・・・・・・・・・ ・・・・・・</a:t>
            </a:r>
            <a:r>
              <a:rPr lang="en-US" altLang="ja-JP" sz="1100" dirty="0" smtClean="0">
                <a:latin typeface="メイリオ" panose="020B0604030504040204" pitchFamily="50" charset="-128"/>
                <a:ea typeface="メイリオ" panose="020B0604030504040204" pitchFamily="50" charset="-128"/>
              </a:rPr>
              <a:t>API</a:t>
            </a:r>
            <a:r>
              <a:rPr lang="ja-JP" altLang="en-US" sz="1100" dirty="0" smtClean="0">
                <a:latin typeface="メイリオ" panose="020B0604030504040204" pitchFamily="50" charset="-128"/>
                <a:ea typeface="メイリオ" panose="020B0604030504040204" pitchFamily="50" charset="-128"/>
              </a:rPr>
              <a:t>事業者向け検証環境（テスト環境）の公開</a:t>
            </a:r>
            <a:endParaRPr lang="en-US" altLang="ja-JP" sz="1100" dirty="0" smtClean="0">
              <a:latin typeface="メイリオ" panose="020B0604030504040204" pitchFamily="50" charset="-128"/>
              <a:ea typeface="メイリオ" panose="020B0604030504040204" pitchFamily="50" charset="-128"/>
            </a:endParaRPr>
          </a:p>
          <a:p>
            <a:pPr marL="360000" indent="-171450">
              <a:spcBef>
                <a:spcPts val="600"/>
              </a:spcBef>
              <a:buFont typeface="Wingdings" panose="05000000000000000000" pitchFamily="2" charset="2"/>
              <a:buChar char="u"/>
            </a:pPr>
            <a:r>
              <a:rPr lang="ja-JP" altLang="en-US" sz="1100" dirty="0" smtClean="0">
                <a:latin typeface="メイリオ" panose="020B0604030504040204" pitchFamily="50" charset="-128"/>
                <a:ea typeface="メイリオ" panose="020B0604030504040204" pitchFamily="50" charset="-128"/>
              </a:rPr>
              <a:t>令和６年</a:t>
            </a:r>
            <a:r>
              <a:rPr lang="en-US" altLang="ja-JP" sz="1100" dirty="0" smtClean="0">
                <a:latin typeface="メイリオ" panose="020B0604030504040204" pitchFamily="50" charset="-128"/>
                <a:ea typeface="メイリオ" panose="020B0604030504040204" pitchFamily="50" charset="-128"/>
              </a:rPr>
              <a:t>12</a:t>
            </a:r>
            <a:r>
              <a:rPr lang="ja-JP" altLang="en-US" sz="1100" dirty="0" smtClean="0">
                <a:latin typeface="メイリオ" panose="020B0604030504040204" pitchFamily="50" charset="-128"/>
                <a:ea typeface="メイリオ" panose="020B0604030504040204" pitchFamily="50" charset="-128"/>
              </a:rPr>
              <a:t>月２日（月）～令和７年１月</a:t>
            </a:r>
            <a:r>
              <a:rPr lang="en-US" altLang="ja-JP" sz="1100" dirty="0" smtClean="0">
                <a:latin typeface="メイリオ" panose="020B0604030504040204" pitchFamily="50" charset="-128"/>
                <a:ea typeface="メイリオ" panose="020B0604030504040204" pitchFamily="50" charset="-128"/>
              </a:rPr>
              <a:t>31</a:t>
            </a:r>
            <a:r>
              <a:rPr lang="ja-JP" altLang="en-US" sz="1100" dirty="0" smtClean="0">
                <a:latin typeface="メイリオ" panose="020B0604030504040204" pitchFamily="50" charset="-128"/>
                <a:ea typeface="メイリオ" panose="020B0604030504040204" pitchFamily="50" charset="-128"/>
              </a:rPr>
              <a:t>日（金）・・・新旧様式の並行受付期間設置　</a:t>
            </a:r>
            <a:endParaRPr lang="en-US" altLang="ja-JP" sz="1100" dirty="0" smtClean="0">
              <a:latin typeface="メイリオ" panose="020B0604030504040204" pitchFamily="50" charset="-128"/>
              <a:ea typeface="メイリオ" panose="020B0604030504040204" pitchFamily="50" charset="-128"/>
            </a:endParaRPr>
          </a:p>
        </p:txBody>
      </p:sp>
      <p:sp>
        <p:nvSpPr>
          <p:cNvPr id="2" name="正方形/長方形 1"/>
          <p:cNvSpPr/>
          <p:nvPr/>
        </p:nvSpPr>
        <p:spPr>
          <a:xfrm>
            <a:off x="54604" y="3140013"/>
            <a:ext cx="9494838" cy="75049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875313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457</Words>
  <Application>Microsoft Office PowerPoint</Application>
  <PresentationFormat>A4 210 x 297 mm</PresentationFormat>
  <Paragraphs>22</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ＭＳ Ｐゴシック</vt:lpstr>
      <vt:lpstr>メイリオ</vt:lpstr>
      <vt:lpstr>游ゴシック</vt:lpstr>
      <vt:lpstr>游ゴシック Light</vt:lpstr>
      <vt:lpstr>Arial</vt:lpstr>
      <vt:lpstr>Calibri</vt:lpstr>
      <vt:lpstr>Calibri Light</vt:lpstr>
      <vt:lpstr>Times New Roman</vt:lpstr>
      <vt:lpstr>Wingdings</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2024-05-31T05:35:18Z</dcterms:created>
  <dcterms:modified xsi:type="dcterms:W3CDTF">2024-05-31T05:35:24Z</dcterms:modified>
</cp:coreProperties>
</file>